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92" r:id="rId3"/>
    <p:sldId id="258" r:id="rId4"/>
    <p:sldId id="315" r:id="rId5"/>
    <p:sldId id="309" r:id="rId6"/>
    <p:sldId id="260" r:id="rId7"/>
    <p:sldId id="317" r:id="rId8"/>
    <p:sldId id="318" r:id="rId9"/>
    <p:sldId id="290" r:id="rId10"/>
    <p:sldId id="291" r:id="rId11"/>
    <p:sldId id="310" r:id="rId12"/>
    <p:sldId id="264" r:id="rId13"/>
    <p:sldId id="265" r:id="rId14"/>
    <p:sldId id="302" r:id="rId15"/>
    <p:sldId id="316" r:id="rId16"/>
    <p:sldId id="297" r:id="rId17"/>
    <p:sldId id="319" r:id="rId18"/>
    <p:sldId id="298" r:id="rId19"/>
    <p:sldId id="311" r:id="rId20"/>
    <p:sldId id="273" r:id="rId21"/>
    <p:sldId id="274" r:id="rId22"/>
    <p:sldId id="314" r:id="rId23"/>
    <p:sldId id="312" r:id="rId24"/>
    <p:sldId id="279" r:id="rId25"/>
    <p:sldId id="306" r:id="rId26"/>
    <p:sldId id="307" r:id="rId27"/>
    <p:sldId id="308" r:id="rId28"/>
    <p:sldId id="313" r:id="rId29"/>
    <p:sldId id="268" r:id="rId30"/>
    <p:sldId id="283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07" autoAdjust="0"/>
  </p:normalViewPr>
  <p:slideViewPr>
    <p:cSldViewPr>
      <p:cViewPr varScale="1">
        <p:scale>
          <a:sx n="80" d="100"/>
          <a:sy n="80" d="100"/>
        </p:scale>
        <p:origin x="-151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568C9-E392-48FC-870F-5E20C1FE79CD}" type="datetimeFigureOut">
              <a:rPr lang="zh-TW" altLang="en-US" smtClean="0"/>
              <a:t>2016/9/7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F06E0-17AA-4625-98ED-69485D997D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80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06E0-17AA-4625-98ED-69485D997D8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52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在自然界中</a:t>
            </a:r>
            <a:r>
              <a:rPr lang="en-US" altLang="zh-TW" dirty="0" smtClean="0"/>
              <a:t>,</a:t>
            </a:r>
            <a:r>
              <a:rPr lang="zh-TW" altLang="en-US" dirty="0" smtClean="0"/>
              <a:t> 任何物質會以能達到最大的</a:t>
            </a:r>
            <a:r>
              <a:rPr lang="en-US" altLang="zh-TW" dirty="0" smtClean="0"/>
              <a:t>entropy</a:t>
            </a:r>
            <a:r>
              <a:rPr lang="zh-TW" altLang="en-US" dirty="0" smtClean="0"/>
              <a:t>做移動</a:t>
            </a:r>
            <a:r>
              <a:rPr lang="en-US" altLang="zh-TW" dirty="0" smtClean="0"/>
              <a:t>,</a:t>
            </a:r>
            <a:r>
              <a:rPr lang="zh-TW" altLang="en-US" dirty="0" smtClean="0"/>
              <a:t>所以大氣和熱能會均勻擴散</a:t>
            </a:r>
            <a:endParaRPr lang="en-US" altLang="zh-TW" dirty="0" smtClean="0"/>
          </a:p>
          <a:p>
            <a:r>
              <a:rPr lang="zh-TW" altLang="en-US" dirty="0" smtClean="0"/>
              <a:t>假設點隨意地在</a:t>
            </a:r>
            <a:r>
              <a:rPr lang="en-US" altLang="zh-TW" dirty="0" smtClean="0"/>
              <a:t>pixels</a:t>
            </a:r>
            <a:r>
              <a:rPr lang="zh-TW" altLang="en-US" dirty="0" smtClean="0"/>
              <a:t>間移動</a:t>
            </a:r>
            <a:r>
              <a:rPr lang="en-US" altLang="zh-TW" dirty="0" smtClean="0"/>
              <a:t>,</a:t>
            </a:r>
            <a:r>
              <a:rPr lang="zh-TW" altLang="en-US" dirty="0" smtClean="0"/>
              <a:t> 移動過程中最大的</a:t>
            </a:r>
            <a:r>
              <a:rPr lang="en-US" altLang="zh-TW" dirty="0" smtClean="0"/>
              <a:t>entropy</a:t>
            </a:r>
            <a:r>
              <a:rPr lang="zh-TW" altLang="en-US" dirty="0" smtClean="0"/>
              <a:t>即是最可能的解</a:t>
            </a:r>
            <a:endParaRPr lang="en-US" altLang="zh-TW" dirty="0" smtClean="0"/>
          </a:p>
          <a:p>
            <a:r>
              <a:rPr lang="en-US" altLang="zh-TW" dirty="0" smtClean="0"/>
              <a:t>Entropy</a:t>
            </a:r>
            <a:r>
              <a:rPr lang="zh-TW" altLang="en-US" dirty="0" smtClean="0"/>
              <a:t>在</a:t>
            </a:r>
            <a:r>
              <a:rPr lang="en-US" altLang="zh-TW" dirty="0" smtClean="0"/>
              <a:t>segmentation</a:t>
            </a:r>
            <a:r>
              <a:rPr lang="zh-TW" altLang="en-US" dirty="0" smtClean="0"/>
              <a:t>中的定義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06E0-17AA-4625-98ED-69485D997D8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987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Why we choose ERS:</a:t>
            </a:r>
          </a:p>
          <a:p>
            <a:r>
              <a:rPr lang="en-US" altLang="zh-TW" dirty="0" smtClean="0"/>
              <a:t>Irregular shape with similar size</a:t>
            </a:r>
          </a:p>
          <a:p>
            <a:r>
              <a:rPr lang="en-US" altLang="zh-TW" dirty="0" smtClean="0"/>
              <a:t>Good</a:t>
            </a:r>
            <a:r>
              <a:rPr lang="en-US" altLang="zh-TW" baseline="0" dirty="0" smtClean="0"/>
              <a:t> object boundary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06E0-17AA-4625-98ED-69485D997D8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05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Entropy Rate </a:t>
            </a:r>
            <a:r>
              <a:rPr lang="en-US" altLang="zh-TW" dirty="0" err="1" smtClean="0"/>
              <a:t>Superpixel</a:t>
            </a:r>
            <a:r>
              <a:rPr lang="en-US" altLang="zh-TW" dirty="0" smtClean="0"/>
              <a:t> Segmentation</a:t>
            </a:r>
          </a:p>
          <a:p>
            <a:r>
              <a:rPr lang="en-US" altLang="zh-TW" dirty="0" smtClean="0"/>
              <a:t>Merging</a:t>
            </a:r>
            <a:r>
              <a:rPr lang="zh-TW" altLang="en-US" dirty="0" smtClean="0"/>
              <a:t>能得到和人眼分辨相近的物體切割結果  但對於</a:t>
            </a:r>
            <a:r>
              <a:rPr lang="en-US" altLang="zh-TW" dirty="0" smtClean="0"/>
              <a:t>machine</a:t>
            </a:r>
            <a:r>
              <a:rPr lang="zh-TW" altLang="en-US" dirty="0" smtClean="0"/>
              <a:t>判斷而言 基本的</a:t>
            </a:r>
            <a:r>
              <a:rPr lang="en-US" altLang="zh-TW" dirty="0" smtClean="0"/>
              <a:t>ERS</a:t>
            </a:r>
            <a:r>
              <a:rPr lang="zh-TW" altLang="en-US" dirty="0" smtClean="0"/>
              <a:t>會得到較好的效果</a:t>
            </a:r>
            <a:endParaRPr lang="en-US" altLang="zh-TW" dirty="0" smtClean="0"/>
          </a:p>
          <a:p>
            <a:r>
              <a:rPr lang="zh-TW" altLang="en-US" dirty="0" smtClean="0"/>
              <a:t>因為同一物體內部也會有不同深度的部分   較細的切割能呈現這一情況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例子</a:t>
            </a:r>
            <a:r>
              <a:rPr lang="en-US" altLang="zh-TW" dirty="0" smtClean="0"/>
              <a:t>:</a:t>
            </a:r>
            <a:r>
              <a:rPr lang="zh-TW" altLang="en-US" dirty="0" smtClean="0"/>
              <a:t>右邊人臉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06E0-17AA-4625-98ED-69485D997D8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55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因為</a:t>
            </a:r>
            <a:r>
              <a:rPr lang="en-US" altLang="zh-TW" dirty="0" smtClean="0"/>
              <a:t>edge</a:t>
            </a:r>
            <a:r>
              <a:rPr lang="zh-TW" altLang="en-US" dirty="0" smtClean="0"/>
              <a:t>的資訊較為重要 給予</a:t>
            </a:r>
            <a:r>
              <a:rPr lang="en-US" altLang="zh-TW" dirty="0" smtClean="0"/>
              <a:t>edge</a:t>
            </a:r>
            <a:r>
              <a:rPr lang="zh-TW" altLang="en-US" dirty="0" smtClean="0"/>
              <a:t>的部分較大的</a:t>
            </a:r>
            <a:r>
              <a:rPr lang="en-US" altLang="zh-TW" dirty="0" smtClean="0"/>
              <a:t>weighting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星期三下午</a:t>
            </a:r>
            <a:r>
              <a:rPr lang="en-US" altLang="zh-TW" dirty="0" smtClean="0"/>
              <a:t>5:00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06E0-17AA-4625-98ED-69485D997D8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76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紅色區塊使得整體的判斷錯誤</a:t>
            </a:r>
            <a:endParaRPr lang="en-US" altLang="zh-TW" dirty="0" smtClean="0"/>
          </a:p>
          <a:p>
            <a:r>
              <a:rPr lang="zh-TW" altLang="en-US" dirty="0" smtClean="0"/>
              <a:t>兩個可能的</a:t>
            </a:r>
            <a:r>
              <a:rPr lang="en-US" altLang="zh-TW" dirty="0" smtClean="0"/>
              <a:t>disparity: </a:t>
            </a:r>
            <a:r>
              <a:rPr lang="zh-TW" altLang="en-US" dirty="0" smtClean="0"/>
              <a:t>一個是</a:t>
            </a:r>
            <a:r>
              <a:rPr lang="en-US" altLang="zh-TW" dirty="0" smtClean="0"/>
              <a:t>90%</a:t>
            </a:r>
            <a:r>
              <a:rPr lang="zh-TW" altLang="en-US" dirty="0" smtClean="0"/>
              <a:t>區域皆正確 但被少數巨大的錯誤拉高了平均值</a:t>
            </a:r>
            <a:endParaRPr lang="en-US" altLang="zh-TW" dirty="0" smtClean="0"/>
          </a:p>
          <a:p>
            <a:r>
              <a:rPr lang="zh-TW" altLang="en-US" dirty="0" smtClean="0"/>
              <a:t>另一個是</a:t>
            </a:r>
            <a:r>
              <a:rPr lang="en-US" altLang="zh-TW" dirty="0" smtClean="0"/>
              <a:t>90%</a:t>
            </a:r>
            <a:r>
              <a:rPr lang="zh-TW" altLang="en-US" dirty="0" smtClean="0"/>
              <a:t>區域皆錯誤  但都錯不多導致平均值與前者差不多低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06E0-17AA-4625-98ED-69485D997D8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892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90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06E0-17AA-4625-98ED-69485D997D8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965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</a:t>
            </a:r>
            <a:r>
              <a:rPr lang="en-US" altLang="zh-TW" baseline="0" dirty="0" smtClean="0"/>
              <a:t> correct rate*</a:t>
            </a:r>
            <a:r>
              <a:rPr lang="en-US" altLang="zh-TW" dirty="0" smtClean="0"/>
              <a:t>70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06E0-17AA-4625-98ED-69485D997D8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99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7498-DBCD-4354-A550-0E9437B4CDC9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A73E-EF91-42CF-9F9D-32D0E0B4D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7498-DBCD-4354-A550-0E9437B4CDC9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A73E-EF91-42CF-9F9D-32D0E0B4D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7498-DBCD-4354-A550-0E9437B4CDC9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A73E-EF91-42CF-9F9D-32D0E0B4D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7498-DBCD-4354-A550-0E9437B4CDC9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A73E-EF91-42CF-9F9D-32D0E0B4D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7498-DBCD-4354-A550-0E9437B4CDC9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A73E-EF91-42CF-9F9D-32D0E0B4D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7498-DBCD-4354-A550-0E9437B4CDC9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A73E-EF91-42CF-9F9D-32D0E0B4D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7498-DBCD-4354-A550-0E9437B4CDC9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A73E-EF91-42CF-9F9D-32D0E0B4D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7498-DBCD-4354-A550-0E9437B4CDC9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A73E-EF91-42CF-9F9D-32D0E0B4D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7498-DBCD-4354-A550-0E9437B4CDC9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A73E-EF91-42CF-9F9D-32D0E0B4D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7498-DBCD-4354-A550-0E9437B4CDC9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A73E-EF91-42CF-9F9D-32D0E0B4D1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7498-DBCD-4354-A550-0E9437B4CDC9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40A73E-EF91-42CF-9F9D-32D0E0B4D1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FB7498-DBCD-4354-A550-0E9437B4CDC9}" type="datetimeFigureOut">
              <a:rPr lang="zh-TW" altLang="en-US" smtClean="0"/>
              <a:t>2016/9/6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40A73E-EF91-42CF-9F9D-32D0E0B4D17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vision.middlebury.edu/stereo/dat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Disparity </a:t>
            </a:r>
            <a:r>
              <a:rPr lang="en-US" altLang="zh-TW" dirty="0" smtClean="0"/>
              <a:t>estimation based on segmentation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3692624"/>
            <a:ext cx="7854696" cy="1752600"/>
          </a:xfrm>
        </p:spPr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指導教授</a:t>
            </a:r>
            <a:r>
              <a:rPr lang="en-US" altLang="zh-TW" dirty="0" smtClean="0"/>
              <a:t>:</a:t>
            </a:r>
            <a:r>
              <a:rPr lang="zh-TW" altLang="en-US" dirty="0" smtClean="0"/>
              <a:t>丁建均</a:t>
            </a:r>
            <a:endParaRPr lang="en-US" altLang="zh-TW" dirty="0" smtClean="0"/>
          </a:p>
          <a:p>
            <a:r>
              <a:rPr lang="zh-TW" altLang="en-US" dirty="0" smtClean="0"/>
              <a:t>學生</a:t>
            </a:r>
            <a:r>
              <a:rPr lang="en-US" altLang="zh-TW" dirty="0" smtClean="0"/>
              <a:t>:</a:t>
            </a:r>
            <a:r>
              <a:rPr lang="zh-TW" altLang="en-US" dirty="0" smtClean="0"/>
              <a:t>楊浩學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79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Segmentation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Higher </a:t>
            </a:r>
            <a:r>
              <a:rPr lang="en-US" altLang="zh-TW" dirty="0" err="1" smtClean="0"/>
              <a:t>superpixels</a:t>
            </a:r>
            <a:r>
              <a:rPr lang="zh-TW" altLang="en-US" dirty="0" smtClean="0"/>
              <a:t> </a:t>
            </a:r>
            <a:r>
              <a:rPr lang="en-US" altLang="zh-TW" dirty="0" smtClean="0"/>
              <a:t>divide image into more pieces</a:t>
            </a:r>
          </a:p>
          <a:p>
            <a:r>
              <a:rPr lang="en-US" altLang="zh-TW" dirty="0" smtClean="0"/>
              <a:t>More accurate but also harder to estimate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170" name="Picture 2" descr="D:\master1\ERS_Fmerge\result\ERS_Fmerge_demo_v1\106024_256_ERSgen_20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3693600"/>
            <a:ext cx="3745440" cy="31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master1\ERS_Fmerge\result\ERS_Fmerge_demo_v1\106024_256_ERSgen_50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3693600"/>
            <a:ext cx="3745440" cy="31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334770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 200 </a:t>
            </a:r>
            <a:r>
              <a:rPr lang="en-US" altLang="zh-TW" dirty="0" err="1" smtClean="0"/>
              <a:t>superpixels</a:t>
            </a:r>
            <a:r>
              <a:rPr lang="en-US" altLang="zh-TW" dirty="0" smtClean="0"/>
              <a:t>                                               500 </a:t>
            </a:r>
            <a:r>
              <a:rPr lang="en-US" altLang="zh-TW" dirty="0" err="1" smtClean="0"/>
              <a:t>superpixels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27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en-US" altLang="zh-TW" dirty="0" smtClean="0"/>
          </a:p>
          <a:p>
            <a:r>
              <a:rPr lang="en-US" altLang="zh-TW" dirty="0" smtClean="0"/>
              <a:t>Segmentation</a:t>
            </a:r>
          </a:p>
          <a:p>
            <a:pPr lvl="1"/>
            <a:r>
              <a:rPr lang="en-US" altLang="zh-TW" dirty="0" smtClean="0"/>
              <a:t>ERS and merging</a:t>
            </a:r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Matching</a:t>
            </a:r>
          </a:p>
          <a:p>
            <a:pPr lvl="1"/>
            <a:r>
              <a:rPr lang="en-US" altLang="zh-TW" dirty="0" smtClean="0"/>
              <a:t>Weighted-SAD and Weighted-NCC</a:t>
            </a:r>
          </a:p>
          <a:p>
            <a:pPr lvl="1"/>
            <a:r>
              <a:rPr lang="en-US" altLang="zh-TW" dirty="0" smtClean="0"/>
              <a:t>Binary Weighted-SAD and RGB upper limit</a:t>
            </a:r>
          </a:p>
          <a:p>
            <a:r>
              <a:rPr lang="en-US" altLang="zh-TW" dirty="0" smtClean="0"/>
              <a:t>Dilation and background limitation</a:t>
            </a:r>
            <a:endParaRPr lang="en-US" altLang="zh-TW" dirty="0" smtClean="0"/>
          </a:p>
          <a:p>
            <a:r>
              <a:rPr lang="en-US" altLang="zh-TW" dirty="0" smtClean="0"/>
              <a:t>Result</a:t>
            </a:r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50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SAD</a:t>
            </a:r>
            <a:r>
              <a:rPr lang="en-US" altLang="zh-TW" dirty="0">
                <a:sym typeface="Wingdings" pitchFamily="2" charset="2"/>
              </a:rPr>
              <a:t> 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Weighted-SAD</a:t>
            </a:r>
            <a:r>
              <a:rPr lang="en-US" altLang="zh-TW" dirty="0" smtClean="0">
                <a:sym typeface="Wingdings" pitchFamily="2" charset="2"/>
              </a:rPr>
              <a:t>(Sum </a:t>
            </a:r>
            <a:r>
              <a:rPr lang="en-US" altLang="zh-TW" dirty="0">
                <a:sym typeface="Wingdings" pitchFamily="2" charset="2"/>
              </a:rPr>
              <a:t>A</a:t>
            </a:r>
            <a:r>
              <a:rPr lang="en-US" altLang="zh-TW" dirty="0" smtClean="0">
                <a:sym typeface="Wingdings" pitchFamily="2" charset="2"/>
              </a:rPr>
              <a:t>bsolute </a:t>
            </a:r>
            <a:r>
              <a:rPr lang="en-US" altLang="zh-TW" dirty="0">
                <a:sym typeface="Wingdings" pitchFamily="2" charset="2"/>
              </a:rPr>
              <a:t>D</a:t>
            </a:r>
            <a:r>
              <a:rPr lang="en-US" altLang="zh-TW" dirty="0" smtClean="0">
                <a:sym typeface="Wingdings" pitchFamily="2" charset="2"/>
              </a:rPr>
              <a:t>ifference</a:t>
            </a:r>
            <a:r>
              <a:rPr lang="en-US" altLang="zh-TW" dirty="0" smtClean="0">
                <a:sym typeface="Wingdings" pitchFamily="2" charset="2"/>
              </a:rPr>
              <a:t>)[3]</a:t>
            </a:r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r>
              <a:rPr lang="en-US" altLang="zh-TW" dirty="0" smtClean="0">
                <a:sym typeface="Wingdings" pitchFamily="2" charset="2"/>
              </a:rPr>
              <a:t>NCC Weighted-NCC(Normalized Cross-Correlation)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67544" y="3068960"/>
                <a:ext cx="5832648" cy="764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τ</m:t>
                          </m:r>
                        </m:e>
                      </m:d>
                      <m:r>
                        <a:rPr lang="en-US" altLang="zh-TW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𝑅𝐺𝐵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>
                                              <a:latin typeface="Cambria Math"/>
                                            </a:rPr>
                                            <m:t>τ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/>
                                        </a:rPr>
                                        <m:t>τ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68960"/>
                <a:ext cx="5832648" cy="7644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55576" y="2376528"/>
                <a:ext cx="4470070" cy="764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τ</m:t>
                          </m:r>
                        </m:e>
                      </m:d>
                      <m:r>
                        <a:rPr lang="en-US" altLang="zh-TW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/>
                            </a:rPr>
                            <m:t>𝑅𝐺𝐵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>
                                              <a:latin typeface="Cambria Math"/>
                                            </a:rPr>
                                            <m:t>τ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76528"/>
                <a:ext cx="4470070" cy="7644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-612576" y="4822007"/>
                <a:ext cx="10297144" cy="1013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h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kern="100">
                              <a:latin typeface="Cambria Math"/>
                              <a:cs typeface="Times New Roman"/>
                            </a:rPr>
                            <m:t>τ</m:t>
                          </m:r>
                        </m:e>
                      </m:d>
                      <m:r>
                        <a:rPr lang="en-US" altLang="zh-TW" kern="100"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zh-TW" altLang="zh-TW" i="1" kern="10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zh-TW" altLang="zh-TW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altLang="zh-TW" i="1" kern="100">
                                  <a:latin typeface="Cambria Math"/>
                                  <a:cs typeface="Times New Roman"/>
                                </a:rPr>
                                <m:t>𝑅𝐺𝐵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zh-TW" altLang="zh-TW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i="1" kern="100">
                                      <a:latin typeface="Cambria Math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zh-TW" altLang="zh-TW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𝑚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zh-TW" altLang="zh-TW" i="1" kern="100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zh-TW" i="1" kern="100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zh-TW" altLang="zh-TW" i="1" kern="100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+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TW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τ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TW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zh-TW" altLang="zh-TW" i="1" kern="100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zh-TW" altLang="zh-TW" i="1" kern="100">
                                                      <a:effectLst/>
                                                      <a:latin typeface="Cambria Math"/>
                                                      <a:ea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zh-TW" altLang="zh-TW" i="1" kern="100">
                                                      <a:effectLst/>
                                                      <a:latin typeface="Cambria Math"/>
                                                      <a:ea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𝑚</m:t>
                                                  </m:r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TW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τ</m:t>
                                                  </m:r>
                                                </m:e>
                                              </m:d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∗(</m:t>
                                      </m:r>
                                      <m:sSub>
                                        <m:sSubPr>
                                          <m:ctrlPr>
                                            <a:rPr lang="zh-TW" altLang="zh-TW" i="1" kern="100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zh-TW" altLang="zh-TW" i="1" kern="100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zh-TW" altLang="zh-TW" i="1" kern="100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zh-TW" i="1" kern="100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zh-TW" altLang="zh-TW" i="1" kern="100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</m:e>
                                      </m:acc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TW" altLang="zh-TW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zh-TW" altLang="zh-TW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i="1" kern="100">
                                      <a:latin typeface="Cambria Math"/>
                                      <a:cs typeface="Times New Roman"/>
                                    </a:rPr>
                                    <m:t>𝑅𝐺𝐵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zh-TW" altLang="zh-TW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pHide m:val="on"/>
                                          <m:ctrlPr>
                                            <a:rPr lang="zh-TW" altLang="zh-TW" i="1" kern="100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TW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𝑚</m:t>
                                          </m:r>
                                        </m:sub>
                                        <m:sup/>
                                        <m:e>
                                          <m:sSup>
                                            <m:sSupPr>
                                              <m:ctrlPr>
                                                <a:rPr lang="zh-TW" altLang="zh-TW" i="1" kern="100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zh-TW" altLang="zh-TW" i="1" kern="100">
                                                      <a:effectLst/>
                                                      <a:latin typeface="Cambria Math"/>
                                                      <a:ea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zh-TW" altLang="zh-TW" i="1" kern="100">
                                                      <a:effectLst/>
                                                      <a:latin typeface="Cambria Math"/>
                                                      <a:ea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𝑚</m:t>
                                                  </m:r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TW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τ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zh-TW" altLang="zh-TW" i="1" kern="100">
                                                      <a:effectLst/>
                                                      <a:latin typeface="Cambria Math"/>
                                                      <a:ea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zh-TW" altLang="zh-TW" i="1" kern="100">
                                                          <a:effectLst/>
                                                          <a:latin typeface="Cambria Math"/>
                                                          <a:ea typeface="Cambria Math"/>
                                                          <a:cs typeface="Times New Roman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i="1" kern="100">
                                                          <a:latin typeface="Cambria Math"/>
                                                          <a:cs typeface="Times New Roman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i="1" kern="100">
                                                          <a:latin typeface="Cambria Math"/>
                                                          <a:cs typeface="Times New Roman"/>
                                                        </a:rPr>
                                                        <m:t>𝑙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begChr m:val="["/>
                                                      <m:endChr m:val="]"/>
                                                      <m:ctrlPr>
                                                        <a:rPr lang="zh-TW" altLang="zh-TW" i="1" kern="100">
                                                          <a:effectLst/>
                                                          <a:latin typeface="Cambria Math"/>
                                                          <a:ea typeface="Cambria Math"/>
                                                          <a:cs typeface="Times New Roman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zh-TW" i="1" kern="100">
                                                          <a:latin typeface="Cambria Math"/>
                                                          <a:cs typeface="Times New Roman"/>
                                                        </a:rPr>
                                                        <m:t>𝑚</m:t>
                                                      </m:r>
                                                      <m:r>
                                                        <a:rPr lang="en-US" altLang="zh-TW" i="1" kern="100">
                                                          <a:latin typeface="Cambria Math"/>
                                                          <a:cs typeface="Times New Roman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altLang="zh-TW" i="1" kern="100">
                                                          <a:latin typeface="Cambria Math"/>
                                                          <a:cs typeface="Times New Roman"/>
                                                        </a:rPr>
                                                        <m:t>𝑛</m:t>
                                                      </m:r>
                                                      <m:r>
                                                        <a:rPr lang="en-US" altLang="zh-TW" i="1" kern="100">
                                                          <a:latin typeface="Cambria Math"/>
                                                          <a:cs typeface="Times New Roman"/>
                                                        </a:rPr>
                                                        <m:t>+</m:t>
                                                      </m:r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altLang="zh-TW" kern="100">
                                                          <a:latin typeface="Cambria Math"/>
                                                          <a:cs typeface="Times New Roman"/>
                                                        </a:rPr>
                                                        <m:t>τ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acc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rad>
                          <m:r>
                            <a:rPr lang="en-US" altLang="zh-TW" i="1" kern="100">
                              <a:latin typeface="Cambria Math"/>
                              <a:cs typeface="Times New Roman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zh-TW" altLang="zh-TW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zh-TW" altLang="zh-TW" i="1" kern="100">
                                      <a:effectLst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i="1" kern="100">
                                      <a:latin typeface="Cambria Math"/>
                                      <a:cs typeface="Times New Roman"/>
                                    </a:rPr>
                                    <m:t>𝑅𝐺𝐵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zh-TW" altLang="zh-TW" i="1" kern="100">
                                          <a:effectLst/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TW" i="1" kern="100"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pHide m:val="on"/>
                                          <m:ctrlPr>
                                            <a:rPr lang="zh-TW" altLang="zh-TW" i="1" kern="100">
                                              <a:effectLst/>
                                              <a:latin typeface="Cambria Math"/>
                                              <a:ea typeface="Cambria Math"/>
                                              <a:cs typeface="Times New Roman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TW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𝑚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zh-TW" i="1" kern="100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zh-TW" altLang="zh-TW" i="1" kern="100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i="1" kern="100"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TW" i="1" kern="100">
                                              <a:latin typeface="Cambria Math"/>
                                              <a:cs typeface="Times New Roman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zh-TW" altLang="zh-TW" i="1" kern="100">
                                                  <a:effectLst/>
                                                  <a:latin typeface="Cambria Math"/>
                                                  <a:ea typeface="Cambria Math"/>
                                                  <a:cs typeface="Times New Roman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zh-TW" altLang="zh-TW" i="1" kern="100">
                                                      <a:effectLst/>
                                                      <a:latin typeface="Cambria Math"/>
                                                      <a:ea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zh-TW" altLang="zh-TW" i="1" kern="100">
                                                      <a:effectLst/>
                                                      <a:latin typeface="Cambria Math"/>
                                                      <a:ea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𝑚</m:t>
                                                  </m:r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i="1" kern="100"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e>
                                          </m:acc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zh-TW" altLang="zh-TW" sz="2800" kern="100" dirty="0">
                  <a:latin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2576" y="4822007"/>
                <a:ext cx="10297144" cy="10133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-1116632" y="6024952"/>
                <a:ext cx="64167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zh-TW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τ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𝑁𝐶𝐶</m:t>
                      </m:r>
                      <m:r>
                        <a:rPr lang="en-US" altLang="zh-TW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τ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[</m:t>
                      </m:r>
                      <m:r>
                        <a:rPr lang="en-US" altLang="zh-TW" i="1">
                          <a:latin typeface="Cambria Math"/>
                        </a:rPr>
                        <m:t>𝑚</m:t>
                      </m:r>
                      <m:r>
                        <a:rPr lang="en-US" altLang="zh-TW" i="1">
                          <a:latin typeface="Cambria Math"/>
                        </a:rPr>
                        <m:t>,</m:t>
                      </m:r>
                      <m:r>
                        <a:rPr lang="en-US" altLang="zh-TW" i="1">
                          <a:latin typeface="Cambria Math"/>
                        </a:rPr>
                        <m:t>𝑛</m:t>
                      </m:r>
                      <m:r>
                        <a:rPr lang="en-US" altLang="zh-TW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6632" y="6024952"/>
                <a:ext cx="641674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5004048" y="3212976"/>
            <a:ext cx="10801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03748" y="6024952"/>
            <a:ext cx="10801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307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Edge point is usually more important</a:t>
            </a:r>
          </a:p>
          <a:p>
            <a:pPr marL="0" indent="0">
              <a:buNone/>
            </a:pPr>
            <a:r>
              <a:rPr lang="en-US" altLang="zh-TW" dirty="0" smtClean="0"/>
              <a:t>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             more than 1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532957"/>
              </p:ext>
            </p:extLst>
          </p:nvPr>
        </p:nvGraphicFramePr>
        <p:xfrm>
          <a:off x="611188" y="5995119"/>
          <a:ext cx="74898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r:id="rId4" imgW="3378200" imgH="241300" progId="Equation.DSMT4">
                  <p:embed/>
                </p:oleObj>
              </mc:Choice>
              <mc:Fallback>
                <p:oleObj r:id="rId4" imgW="3378200" imgH="241300" progId="Equation.DSMT4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995119"/>
                        <a:ext cx="74898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34677"/>
              </p:ext>
            </p:extLst>
          </p:nvPr>
        </p:nvGraphicFramePr>
        <p:xfrm>
          <a:off x="684213" y="5085109"/>
          <a:ext cx="25987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r:id="rId6" imgW="1384300" imgH="419100" progId="Equation.DSMT4">
                  <p:embed/>
                </p:oleObj>
              </mc:Choice>
              <mc:Fallback>
                <p:oleObj r:id="rId6" imgW="1384300" imgH="419100" progId="Equation.DSMT4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085109"/>
                        <a:ext cx="259873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197347"/>
              </p:ext>
            </p:extLst>
          </p:nvPr>
        </p:nvGraphicFramePr>
        <p:xfrm>
          <a:off x="561975" y="4222030"/>
          <a:ext cx="37941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r:id="rId8" imgW="3086100" imgH="584200" progId="Equation.DSMT4">
                  <p:embed/>
                </p:oleObj>
              </mc:Choice>
              <mc:Fallback>
                <p:oleObj r:id="rId8" imgW="3086100" imgH="5842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222030"/>
                        <a:ext cx="37941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208521"/>
              </p:ext>
            </p:extLst>
          </p:nvPr>
        </p:nvGraphicFramePr>
        <p:xfrm>
          <a:off x="539750" y="3068960"/>
          <a:ext cx="5230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r:id="rId10" imgW="3175000" imgH="508000" progId="Equation.DSMT4">
                  <p:embed/>
                </p:oleObj>
              </mc:Choice>
              <mc:Fallback>
                <p:oleObj r:id="rId10" imgW="3175000" imgH="50800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068960"/>
                        <a:ext cx="52308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611560" y="5085184"/>
            <a:ext cx="475252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520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Occulsion</a:t>
            </a:r>
            <a:r>
              <a:rPr lang="en-US" altLang="zh-TW" dirty="0" smtClean="0"/>
              <a:t> problem</a:t>
            </a:r>
          </a:p>
          <a:p>
            <a:pPr lvl="1"/>
            <a:r>
              <a:rPr lang="en-US" altLang="zh-TW" dirty="0" smtClean="0"/>
              <a:t>90% correct with 10% high error </a:t>
            </a:r>
            <a:r>
              <a:rPr lang="en-US" altLang="zh-TW" b="1" dirty="0" err="1" smtClean="0"/>
              <a:t>vs</a:t>
            </a:r>
            <a:r>
              <a:rPr lang="en-US" altLang="zh-TW" dirty="0" smtClean="0"/>
              <a:t> 90% wrong with low overall error</a:t>
            </a:r>
            <a:endParaRPr lang="en-US" altLang="zh-TW" dirty="0" smtClean="0"/>
          </a:p>
        </p:txBody>
      </p:sp>
      <p:pic>
        <p:nvPicPr>
          <p:cNvPr id="2050" name="Picture 2" descr="D:\master1\picutre\i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6" y="3241501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aster1\picutre\im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41501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79612" y="4221089"/>
            <a:ext cx="324036" cy="1368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6056" y="4293096"/>
            <a:ext cx="360040" cy="1190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572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Example:</a:t>
            </a:r>
          </a:p>
          <a:p>
            <a:endParaRPr lang="zh-TW" altLang="zh-TW" dirty="0"/>
          </a:p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989694"/>
                  </p:ext>
                </p:extLst>
              </p:nvPr>
            </p:nvGraphicFramePr>
            <p:xfrm>
              <a:off x="683568" y="2636912"/>
              <a:ext cx="7488831" cy="35283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96277"/>
                    <a:gridCol w="2496277"/>
                    <a:gridCol w="2496277"/>
                  </a:tblGrid>
                  <a:tr h="461889">
                    <a:tc>
                      <a:txBody>
                        <a:bodyPr/>
                        <a:lstStyle/>
                        <a:p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Matrix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Cost function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1024461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Original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TW" altLang="zh-TW" sz="20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TW" altLang="zh-TW" sz="20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altLang="zh-TW" sz="2000" dirty="0" smtClean="0"/>
                            <a:t> 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</a:tr>
                  <a:tr h="1024461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Right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TW" altLang="zh-TW" sz="20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TW" altLang="zh-TW" sz="20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510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400" dirty="0" smtClean="0"/>
                            <a:t>460</a:t>
                          </a:r>
                          <a:endParaRPr lang="zh-TW" altLang="en-US" sz="2400" dirty="0"/>
                        </a:p>
                      </a:txBody>
                      <a:tcPr/>
                    </a:tc>
                  </a:tr>
                  <a:tr h="1017580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Wrong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TW" altLang="zh-TW" sz="20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TW" altLang="zh-TW" sz="20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80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30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400" dirty="0" smtClean="0">
                              <a:solidFill>
                                <a:srgbClr val="FF0000"/>
                              </a:solidFill>
                            </a:rPr>
                            <a:t>110</a:t>
                          </a:r>
                          <a:endParaRPr lang="zh-TW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2989694"/>
                  </p:ext>
                </p:extLst>
              </p:nvPr>
            </p:nvGraphicFramePr>
            <p:xfrm>
              <a:off x="683568" y="2636912"/>
              <a:ext cx="7488831" cy="35283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96277"/>
                    <a:gridCol w="2496277"/>
                    <a:gridCol w="2496277"/>
                  </a:tblGrid>
                  <a:tr h="461889">
                    <a:tc>
                      <a:txBody>
                        <a:bodyPr/>
                        <a:lstStyle/>
                        <a:p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Matrix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Cost function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1024461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Original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4" t="-48503" r="-100244" b="-201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</a:tr>
                  <a:tr h="1024461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Right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4" t="-147619" r="-10024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400" dirty="0" smtClean="0"/>
                            <a:t>460</a:t>
                          </a:r>
                          <a:endParaRPr lang="zh-TW" altLang="en-US" sz="2400" dirty="0"/>
                        </a:p>
                      </a:txBody>
                      <a:tcPr/>
                    </a:tc>
                  </a:tr>
                  <a:tr h="1017580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Wrong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4" t="-249102" r="-100244" b="-5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400" dirty="0" smtClean="0">
                              <a:solidFill>
                                <a:srgbClr val="FF0000"/>
                              </a:solidFill>
                            </a:rPr>
                            <a:t>110</a:t>
                          </a:r>
                          <a:endParaRPr lang="zh-TW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04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Solving: RGB upper limit and </a:t>
            </a:r>
            <a:r>
              <a:rPr lang="en-US" altLang="zh-TW" dirty="0"/>
              <a:t>B</a:t>
            </a:r>
            <a:r>
              <a:rPr lang="en-US" altLang="zh-TW" dirty="0" smtClean="0"/>
              <a:t>inary Weighted-SAD</a:t>
            </a:r>
          </a:p>
          <a:p>
            <a:r>
              <a:rPr lang="en-US" altLang="zh-TW" dirty="0" smtClean="0"/>
              <a:t>RGB</a:t>
            </a:r>
            <a:r>
              <a:rPr lang="zh-TW" altLang="en-US" dirty="0" smtClean="0"/>
              <a:t> </a:t>
            </a:r>
            <a:r>
              <a:rPr lang="en-US" altLang="zh-TW" dirty="0" smtClean="0"/>
              <a:t>upper limit: set an upper limit to RGB difference</a:t>
            </a:r>
          </a:p>
          <a:p>
            <a:r>
              <a:rPr lang="en-US" altLang="zh-TW" dirty="0" smtClean="0"/>
              <a:t>RGB difference more than upper limit will be set as it</a:t>
            </a:r>
          </a:p>
          <a:p>
            <a:r>
              <a:rPr lang="en-US" altLang="zh-TW" dirty="0" smtClean="0"/>
              <a:t>Red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green: 510</a:t>
            </a:r>
            <a:r>
              <a:rPr lang="en-US" altLang="zh-TW" dirty="0" smtClean="0">
                <a:sym typeface="Wingdings" pitchFamily="2" charset="2"/>
              </a:rPr>
              <a:t>90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 descr="「RGB color image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032448" cy="40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228184" y="2348880"/>
            <a:ext cx="93610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96336" y="4725144"/>
            <a:ext cx="93610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093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Example:</a:t>
            </a:r>
          </a:p>
          <a:p>
            <a:endParaRPr lang="zh-TW" altLang="zh-TW" dirty="0"/>
          </a:p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8972680"/>
                  </p:ext>
                </p:extLst>
              </p:nvPr>
            </p:nvGraphicFramePr>
            <p:xfrm>
              <a:off x="683568" y="2636912"/>
              <a:ext cx="7488831" cy="35283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96277"/>
                    <a:gridCol w="2496277"/>
                    <a:gridCol w="2496277"/>
                  </a:tblGrid>
                  <a:tr h="461889">
                    <a:tc>
                      <a:txBody>
                        <a:bodyPr/>
                        <a:lstStyle/>
                        <a:p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Matrix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Cost function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1024461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Original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TW" altLang="zh-TW" sz="20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TW" altLang="zh-TW" sz="20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5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altLang="zh-TW" sz="2000" dirty="0" smtClean="0"/>
                            <a:t> 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</a:tr>
                  <a:tr h="1024461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Right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TW" altLang="zh-TW" sz="20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TW" altLang="zh-TW" sz="20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510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400" dirty="0" smtClean="0">
                              <a:solidFill>
                                <a:srgbClr val="FF0000"/>
                              </a:solidFill>
                            </a:rPr>
                            <a:t>460</a:t>
                          </a:r>
                          <a:r>
                            <a:rPr lang="en-US" altLang="zh-TW" sz="2400" dirty="0" smtClean="0">
                              <a:solidFill>
                                <a:srgbClr val="FF0000"/>
                              </a:solidFill>
                              <a:sym typeface="Wingdings" pitchFamily="2" charset="2"/>
                            </a:rPr>
                            <a:t>90</a:t>
                          </a:r>
                          <a:endParaRPr lang="zh-TW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1017580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Wrong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TW" altLang="zh-TW" sz="20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TW" altLang="zh-TW" sz="20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80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30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400" dirty="0" smtClean="0">
                              <a:solidFill>
                                <a:schemeClr val="tx1"/>
                              </a:solidFill>
                            </a:rPr>
                            <a:t>110</a:t>
                          </a:r>
                          <a:endParaRPr lang="zh-TW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8972680"/>
                  </p:ext>
                </p:extLst>
              </p:nvPr>
            </p:nvGraphicFramePr>
            <p:xfrm>
              <a:off x="683568" y="2636912"/>
              <a:ext cx="7488831" cy="35283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96277"/>
                    <a:gridCol w="2496277"/>
                    <a:gridCol w="2496277"/>
                  </a:tblGrid>
                  <a:tr h="461889">
                    <a:tc>
                      <a:txBody>
                        <a:bodyPr/>
                        <a:lstStyle/>
                        <a:p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Matrix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Cost function</a:t>
                          </a:r>
                          <a:endParaRPr lang="zh-TW" altLang="en-US" sz="2000" dirty="0"/>
                        </a:p>
                      </a:txBody>
                      <a:tcPr/>
                    </a:tc>
                  </a:tr>
                  <a:tr h="1024461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Original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4" t="-48503" r="-100244" b="-201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</a:tr>
                  <a:tr h="1024461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Right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4" t="-147619" r="-10024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400" dirty="0" smtClean="0">
                              <a:solidFill>
                                <a:srgbClr val="FF0000"/>
                              </a:solidFill>
                            </a:rPr>
                            <a:t>460</a:t>
                          </a:r>
                          <a:r>
                            <a:rPr lang="en-US" altLang="zh-TW" sz="2400" dirty="0" smtClean="0">
                              <a:solidFill>
                                <a:srgbClr val="FF0000"/>
                              </a:solidFill>
                              <a:sym typeface="Wingdings" pitchFamily="2" charset="2"/>
                            </a:rPr>
                            <a:t>90</a:t>
                          </a:r>
                          <a:endParaRPr lang="zh-TW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1017580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/>
                            <a:t>Wrong</a:t>
                          </a:r>
                          <a:endParaRPr lang="zh-TW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4" t="-249102" r="-100244" b="-5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400" dirty="0" smtClean="0">
                              <a:solidFill>
                                <a:schemeClr val="tx1"/>
                              </a:solidFill>
                            </a:rPr>
                            <a:t>110</a:t>
                          </a:r>
                          <a:endParaRPr lang="zh-TW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52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Binary Weighted-SAD(BWSAD)</a:t>
            </a:r>
          </a:p>
          <a:p>
            <a:r>
              <a:rPr lang="en-US" altLang="zh-TW" dirty="0" smtClean="0"/>
              <a:t>Code RGB difference as 0/1, higher than boundary as 1</a:t>
            </a:r>
          </a:p>
          <a:p>
            <a:pPr lvl="1"/>
            <a:r>
              <a:rPr lang="en-US" altLang="zh-TW" dirty="0" smtClean="0"/>
              <a:t>Boundary is set to 30</a:t>
            </a:r>
          </a:p>
          <a:p>
            <a:r>
              <a:rPr lang="en-US" altLang="zh-TW" dirty="0" smtClean="0"/>
              <a:t>Find </a:t>
            </a:r>
            <a:r>
              <a:rPr lang="en-US" altLang="zh-TW" dirty="0" smtClean="0">
                <a:solidFill>
                  <a:srgbClr val="FF0000"/>
                </a:solidFill>
              </a:rPr>
              <a:t>correction rate</a:t>
            </a:r>
            <a:r>
              <a:rPr lang="en-US" altLang="zh-TW" dirty="0" smtClean="0"/>
              <a:t> rather than </a:t>
            </a:r>
            <a:r>
              <a:rPr lang="en-US" altLang="zh-TW" dirty="0" smtClean="0">
                <a:solidFill>
                  <a:srgbClr val="FF0000"/>
                </a:solidFill>
              </a:rPr>
              <a:t>average</a:t>
            </a:r>
            <a:r>
              <a:rPr lang="en-US" altLang="zh-TW" dirty="0" smtClean="0"/>
              <a:t> difference</a:t>
            </a:r>
          </a:p>
          <a:p>
            <a:pPr lvl="1"/>
            <a:r>
              <a:rPr lang="en-US" altLang="zh-TW" dirty="0" smtClean="0"/>
              <a:t>No more calculation is needed</a:t>
            </a:r>
          </a:p>
          <a:p>
            <a:r>
              <a:rPr lang="en-US" altLang="zh-TW" dirty="0" smtClean="0"/>
              <a:t>Consider both BWSAD and WSAD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5576" y="5085184"/>
            <a:ext cx="7134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Cost function= </a:t>
            </a:r>
            <a:r>
              <a:rPr lang="en-US" altLang="zh-TW" sz="2000" dirty="0" smtClean="0"/>
              <a:t>0.5*WSAD+0.5*BWSAD</a:t>
            </a:r>
          </a:p>
          <a:p>
            <a:r>
              <a:rPr lang="en-US" altLang="zh-TW" sz="2000" dirty="0" smtClean="0"/>
              <a:t>(Cost function&gt;upper limit)</a:t>
            </a:r>
            <a:r>
              <a:rPr lang="en-US" altLang="zh-TW" sz="2000" dirty="0" smtClean="0">
                <a:sym typeface="Wingdings" pitchFamily="2" charset="2"/>
              </a:rPr>
              <a:t>upper limit</a:t>
            </a:r>
            <a:endParaRPr lang="zh-TW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7827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en-US" altLang="zh-TW" dirty="0" smtClean="0"/>
          </a:p>
          <a:p>
            <a:r>
              <a:rPr lang="en-US" altLang="zh-TW" dirty="0" smtClean="0"/>
              <a:t>Segmentation</a:t>
            </a:r>
          </a:p>
          <a:p>
            <a:pPr lvl="1"/>
            <a:r>
              <a:rPr lang="en-US" altLang="zh-TW" dirty="0" smtClean="0"/>
              <a:t>ERS and merging</a:t>
            </a:r>
            <a:endParaRPr lang="en-US" altLang="zh-TW" dirty="0"/>
          </a:p>
          <a:p>
            <a:r>
              <a:rPr lang="en-US" altLang="zh-TW" dirty="0" smtClean="0"/>
              <a:t>Matching</a:t>
            </a:r>
          </a:p>
          <a:p>
            <a:pPr lvl="1"/>
            <a:r>
              <a:rPr lang="en-US" altLang="zh-TW" dirty="0" smtClean="0"/>
              <a:t>Weighted-SAD and Weighted-NCC</a:t>
            </a:r>
          </a:p>
          <a:p>
            <a:pPr lvl="1"/>
            <a:r>
              <a:rPr lang="en-US" altLang="zh-TW" dirty="0" smtClean="0"/>
              <a:t>Binary Weighted-SAD and RGB upper limit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Dilation and background limitation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Result</a:t>
            </a:r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09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Introduction</a:t>
            </a:r>
            <a:endParaRPr lang="en-US" altLang="zh-TW" dirty="0" smtClean="0"/>
          </a:p>
          <a:p>
            <a:r>
              <a:rPr lang="en-US" altLang="zh-TW" dirty="0" smtClean="0"/>
              <a:t>Segmentation</a:t>
            </a:r>
          </a:p>
          <a:p>
            <a:pPr lvl="1"/>
            <a:r>
              <a:rPr lang="en-US" altLang="zh-TW" dirty="0" smtClean="0"/>
              <a:t>ERS and merging</a:t>
            </a:r>
            <a:endParaRPr lang="en-US" altLang="zh-TW" dirty="0"/>
          </a:p>
          <a:p>
            <a:r>
              <a:rPr lang="en-US" altLang="zh-TW" dirty="0" smtClean="0"/>
              <a:t>Matching</a:t>
            </a:r>
          </a:p>
          <a:p>
            <a:pPr lvl="1"/>
            <a:r>
              <a:rPr lang="en-US" altLang="zh-TW" dirty="0" smtClean="0"/>
              <a:t>Weighted-SAD and Weighted-NCC</a:t>
            </a:r>
          </a:p>
          <a:p>
            <a:pPr lvl="1"/>
            <a:r>
              <a:rPr lang="en-US" altLang="zh-TW" dirty="0" smtClean="0"/>
              <a:t>Binary Weighted-SAD and RGB upper limit</a:t>
            </a:r>
          </a:p>
          <a:p>
            <a:r>
              <a:rPr lang="en-US" altLang="zh-TW" dirty="0" smtClean="0"/>
              <a:t>Dilation and background limitation</a:t>
            </a:r>
            <a:endParaRPr lang="en-US" altLang="zh-TW" dirty="0" smtClean="0"/>
          </a:p>
          <a:p>
            <a:r>
              <a:rPr lang="en-US" altLang="zh-TW" dirty="0" smtClean="0"/>
              <a:t>Result</a:t>
            </a:r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20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Increase matching area to distinguish ambiguous </a:t>
            </a:r>
            <a:r>
              <a:rPr lang="en-US" altLang="zh-TW" dirty="0" smtClean="0"/>
              <a:t>part[5]</a:t>
            </a:r>
            <a:endParaRPr lang="en-US" altLang="zh-TW" dirty="0" smtClean="0"/>
          </a:p>
          <a:p>
            <a:r>
              <a:rPr lang="en-US" altLang="zh-TW" dirty="0" smtClean="0"/>
              <a:t>Low cost and admirable increase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40385"/>
            <a:ext cx="32385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5814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6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Size: 5x5 block, used when object is smaller than </a:t>
            </a:r>
            <a:r>
              <a:rPr lang="en-US" altLang="zh-TW" dirty="0" smtClean="0"/>
              <a:t>200</a:t>
            </a:r>
          </a:p>
          <a:p>
            <a:r>
              <a:rPr lang="en-US" altLang="zh-TW" dirty="0" smtClean="0"/>
              <a:t>Big object has enough information to estimate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40385"/>
            <a:ext cx="32480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2385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:\master1\ERS_Fmerge\result\ERS_Fmerge_demo_v1\106024_256_ERSgen_500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7761"/>
            <a:ext cx="3745440" cy="31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6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 limitation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Find image background</a:t>
            </a:r>
          </a:p>
          <a:p>
            <a:r>
              <a:rPr lang="en-US" altLang="zh-TW" dirty="0" smtClean="0"/>
              <a:t>Since background has lowest disparity, we have smaller searching range for other parts</a:t>
            </a:r>
          </a:p>
          <a:p>
            <a:pPr lvl="1"/>
            <a:r>
              <a:rPr lang="en-US" altLang="zh-TW" dirty="0" smtClean="0"/>
              <a:t>Error rate improvement</a:t>
            </a:r>
          </a:p>
          <a:p>
            <a:pPr lvl="1"/>
            <a:r>
              <a:rPr lang="en-US" altLang="zh-TW" dirty="0" smtClean="0"/>
              <a:t>Lower searching time 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D:\master1\picutre\i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 flipV="1">
            <a:off x="4355975" y="1916832"/>
            <a:ext cx="4680521" cy="936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182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en-US" altLang="zh-TW" dirty="0" smtClean="0"/>
          </a:p>
          <a:p>
            <a:r>
              <a:rPr lang="en-US" altLang="zh-TW" dirty="0" smtClean="0"/>
              <a:t>Segmentation</a:t>
            </a:r>
          </a:p>
          <a:p>
            <a:pPr lvl="1"/>
            <a:r>
              <a:rPr lang="en-US" altLang="zh-TW" dirty="0" smtClean="0"/>
              <a:t>ERS and merging</a:t>
            </a:r>
            <a:endParaRPr lang="en-US" altLang="zh-TW" dirty="0"/>
          </a:p>
          <a:p>
            <a:r>
              <a:rPr lang="en-US" altLang="zh-TW" dirty="0" smtClean="0"/>
              <a:t>Matching</a:t>
            </a:r>
          </a:p>
          <a:p>
            <a:pPr lvl="1"/>
            <a:r>
              <a:rPr lang="en-US" altLang="zh-TW" dirty="0" smtClean="0"/>
              <a:t>Weighted-SAD and Weighted-NCC</a:t>
            </a:r>
          </a:p>
          <a:p>
            <a:pPr lvl="1"/>
            <a:r>
              <a:rPr lang="en-US" altLang="zh-TW" dirty="0" smtClean="0"/>
              <a:t>Binary Weighted-SAD and RGB upper limit</a:t>
            </a:r>
          </a:p>
          <a:p>
            <a:r>
              <a:rPr lang="en-US" altLang="zh-TW" dirty="0" smtClean="0"/>
              <a:t>Dilation and background limitation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Result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/>
              <a:t>Conclusion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09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200 </a:t>
            </a:r>
            <a:r>
              <a:rPr lang="en-US" altLang="zh-TW" dirty="0" err="1" smtClean="0"/>
              <a:t>s</a:t>
            </a:r>
            <a:r>
              <a:rPr lang="en-US" altLang="zh-TW" dirty="0" err="1" smtClean="0"/>
              <a:t>uperpixels</a:t>
            </a:r>
            <a:r>
              <a:rPr lang="en-US" altLang="zh-TW" dirty="0" smtClean="0"/>
              <a:t> with different matching method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02693"/>
              </p:ext>
            </p:extLst>
          </p:nvPr>
        </p:nvGraphicFramePr>
        <p:xfrm>
          <a:off x="395536" y="2708920"/>
          <a:ext cx="8507289" cy="331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763"/>
                <a:gridCol w="2835763"/>
                <a:gridCol w="2835763"/>
              </a:tblGrid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 </a:t>
                      </a:r>
                      <a:r>
                        <a:rPr lang="en-US" sz="2400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Method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Error(more than 1 pixel)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Time(s)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WSAD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11.19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70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err="1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WSAD+limit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8.59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75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BWSAD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9.82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73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3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err="1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WSAD+limit+BWSAD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8.45</a:t>
                      </a:r>
                      <a:endParaRPr lang="zh-TW" sz="2400" b="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77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8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Different </a:t>
            </a:r>
            <a:r>
              <a:rPr lang="en-US" altLang="zh-TW" dirty="0" err="1" smtClean="0"/>
              <a:t>superpixels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719218"/>
              </p:ext>
            </p:extLst>
          </p:nvPr>
        </p:nvGraphicFramePr>
        <p:xfrm>
          <a:off x="395536" y="2708920"/>
          <a:ext cx="8507289" cy="313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763"/>
                <a:gridCol w="2835763"/>
                <a:gridCol w="2835763"/>
              </a:tblGrid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Superpixels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Error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Time(s)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200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8.45%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77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400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5.01%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157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500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4.85%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197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3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600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5.06%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251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7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Plus background </a:t>
            </a:r>
            <a:r>
              <a:rPr lang="en-US" altLang="zh-TW" dirty="0" smtClean="0"/>
              <a:t>limitation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Search gap increase to two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638995"/>
              </p:ext>
            </p:extLst>
          </p:nvPr>
        </p:nvGraphicFramePr>
        <p:xfrm>
          <a:off x="395536" y="2508386"/>
          <a:ext cx="8507289" cy="164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763"/>
                <a:gridCol w="2835763"/>
                <a:gridCol w="2835763"/>
              </a:tblGrid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 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Error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Time(s)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Before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4.85%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197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After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4.84%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150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363392"/>
              </p:ext>
            </p:extLst>
          </p:nvPr>
        </p:nvGraphicFramePr>
        <p:xfrm>
          <a:off x="395536" y="5028666"/>
          <a:ext cx="8507289" cy="164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763"/>
                <a:gridCol w="2835763"/>
                <a:gridCol w="2835763"/>
              </a:tblGrid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Gap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 </a:t>
                      </a:r>
                      <a:r>
                        <a:rPr lang="en-US" sz="2400" kern="1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Error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Time(s)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4.85%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150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2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5.59%</a:t>
                      </a:r>
                      <a:endParaRPr lang="zh-TW" sz="2400" kern="10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84</a:t>
                      </a:r>
                      <a:endParaRPr lang="zh-TW" sz="24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7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brighter, the </a:t>
            </a:r>
            <a:r>
              <a:rPr lang="en-US" altLang="zh-TW" dirty="0" smtClean="0"/>
              <a:t>closer</a:t>
            </a:r>
          </a:p>
          <a:p>
            <a:r>
              <a:rPr lang="en-US" altLang="zh-TW" dirty="0" smtClean="0"/>
              <a:t>Ground truth</a:t>
            </a:r>
            <a:r>
              <a:rPr lang="en-US" altLang="zh-TW" dirty="0" smtClean="0"/>
              <a:t>: the </a:t>
            </a:r>
            <a:r>
              <a:rPr lang="en-US" altLang="zh-TW" dirty="0"/>
              <a:t>darker,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the </a:t>
            </a:r>
            <a:r>
              <a:rPr lang="en-US" altLang="zh-TW" dirty="0"/>
              <a:t>more </a:t>
            </a:r>
            <a:r>
              <a:rPr lang="en-US" altLang="zh-TW" dirty="0" smtClean="0"/>
              <a:t>accurate</a:t>
            </a:r>
            <a:endParaRPr lang="zh-TW" altLang="en-US" dirty="0"/>
          </a:p>
          <a:p>
            <a:endParaRPr lang="en-US" altLang="zh-TW" dirty="0" smtClean="0"/>
          </a:p>
        </p:txBody>
      </p:sp>
      <p:pic>
        <p:nvPicPr>
          <p:cNvPr id="6" name="Picture 4" descr="D:\master1\ERS_Fmerge\result\ERS_Fmerge_demo_v1\106024_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127" y="392906"/>
            <a:ext cx="3643313" cy="30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376" y="3356992"/>
            <a:ext cx="6133365" cy="459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98" y="3368304"/>
            <a:ext cx="6131550" cy="45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0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en-US" altLang="zh-TW" dirty="0" smtClean="0"/>
          </a:p>
          <a:p>
            <a:r>
              <a:rPr lang="en-US" altLang="zh-TW" dirty="0" smtClean="0"/>
              <a:t>Segmentation</a:t>
            </a:r>
          </a:p>
          <a:p>
            <a:pPr lvl="1"/>
            <a:r>
              <a:rPr lang="en-US" altLang="zh-TW" dirty="0" smtClean="0"/>
              <a:t>ERS and merging</a:t>
            </a:r>
            <a:endParaRPr lang="en-US" altLang="zh-TW" dirty="0"/>
          </a:p>
          <a:p>
            <a:r>
              <a:rPr lang="en-US" altLang="zh-TW" dirty="0" smtClean="0"/>
              <a:t>Matching</a:t>
            </a:r>
          </a:p>
          <a:p>
            <a:pPr lvl="1"/>
            <a:r>
              <a:rPr lang="en-US" altLang="zh-TW" dirty="0" smtClean="0"/>
              <a:t>Weighted-SAD and Weighted-NCC</a:t>
            </a:r>
          </a:p>
          <a:p>
            <a:pPr lvl="1"/>
            <a:r>
              <a:rPr lang="en-US" altLang="zh-TW" dirty="0" smtClean="0"/>
              <a:t>Binary Weighted-SAD and RGB upper limit</a:t>
            </a:r>
          </a:p>
          <a:p>
            <a:r>
              <a:rPr lang="en-US" altLang="zh-TW" dirty="0" smtClean="0"/>
              <a:t>Dilation and background limitation</a:t>
            </a:r>
            <a:endParaRPr lang="en-US" altLang="zh-TW" dirty="0" smtClean="0"/>
          </a:p>
          <a:p>
            <a:r>
              <a:rPr lang="en-US" altLang="zh-TW" dirty="0" smtClean="0"/>
              <a:t>Result</a:t>
            </a:r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Conclusion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09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Explain the reason we choose </a:t>
            </a:r>
            <a:r>
              <a:rPr lang="en-US" altLang="zh-TW" dirty="0" smtClean="0"/>
              <a:t>segmentation</a:t>
            </a:r>
          </a:p>
          <a:p>
            <a:endParaRPr lang="en-US" altLang="zh-TW" dirty="0"/>
          </a:p>
          <a:p>
            <a:r>
              <a:rPr lang="en-US" altLang="zh-TW" dirty="0" smtClean="0"/>
              <a:t>Find the most suitable segmentation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Compare different matching method and decide the final method </a:t>
            </a:r>
            <a:r>
              <a:rPr lang="en-US" altLang="zh-TW" dirty="0"/>
              <a:t>as </a:t>
            </a:r>
            <a:r>
              <a:rPr lang="en-US" altLang="zh-TW" dirty="0" err="1" smtClean="0"/>
              <a:t>WSAD+BWSAD+upper</a:t>
            </a:r>
            <a:r>
              <a:rPr lang="en-US" altLang="zh-TW" dirty="0" smtClean="0"/>
              <a:t> limit</a:t>
            </a:r>
          </a:p>
          <a:p>
            <a:endParaRPr lang="en-US" altLang="zh-TW" dirty="0"/>
          </a:p>
          <a:p>
            <a:r>
              <a:rPr lang="en-US" altLang="zh-TW" dirty="0" smtClean="0"/>
              <a:t>Adding </a:t>
            </a:r>
            <a:r>
              <a:rPr lang="en-US" altLang="zh-TW" dirty="0" smtClean="0"/>
              <a:t>dilation and background limitation </a:t>
            </a:r>
            <a:r>
              <a:rPr lang="en-US" altLang="zh-TW" dirty="0" smtClean="0"/>
              <a:t>can further increase the performance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53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Pixels </a:t>
            </a:r>
            <a:r>
              <a:rPr lang="en-US" altLang="zh-TW" dirty="0" smtClean="0"/>
              <a:t>difference between two point of view</a:t>
            </a:r>
          </a:p>
          <a:p>
            <a:pPr marL="0" indent="0">
              <a:buNone/>
            </a:pPr>
            <a:r>
              <a:rPr lang="en-US" altLang="zh-TW" dirty="0" smtClean="0"/>
              <a:t>Left view(375x450)                   Right view(375x450)</a:t>
            </a:r>
            <a:endParaRPr lang="zh-TW" altLang="en-US" dirty="0"/>
          </a:p>
        </p:txBody>
      </p:sp>
      <p:pic>
        <p:nvPicPr>
          <p:cNvPr id="2050" name="Picture 2" descr="D:\master1\picutre\i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6" y="3070704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aster1\picutre\im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77695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71600" y="5085184"/>
            <a:ext cx="1080120" cy="1557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2040" y="5013176"/>
            <a:ext cx="1080120" cy="1557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671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sz="2000" dirty="0" smtClean="0"/>
              <a:t>[</a:t>
            </a:r>
            <a:r>
              <a:rPr lang="en-US" altLang="zh-TW" sz="2000" dirty="0"/>
              <a:t>1] Entropy Rate </a:t>
            </a:r>
            <a:r>
              <a:rPr lang="en-US" altLang="zh-TW" sz="2000" dirty="0" err="1"/>
              <a:t>Superpixel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Segmentation-</a:t>
            </a:r>
            <a:r>
              <a:rPr lang="en-US" altLang="zh-TW" sz="2000" dirty="0"/>
              <a:t>- Liu, M-Y; </a:t>
            </a:r>
            <a:r>
              <a:rPr lang="en-US" altLang="zh-TW" sz="2000" dirty="0" err="1"/>
              <a:t>Tuzel</a:t>
            </a:r>
            <a:r>
              <a:rPr lang="en-US" altLang="zh-TW" sz="2000" dirty="0"/>
              <a:t>, O.; </a:t>
            </a:r>
            <a:r>
              <a:rPr lang="en-US" altLang="zh-TW" sz="2000" dirty="0" err="1"/>
              <a:t>Ramalingam</a:t>
            </a:r>
            <a:r>
              <a:rPr lang="en-US" altLang="zh-TW" sz="2000" dirty="0"/>
              <a:t>, S.; </a:t>
            </a:r>
            <a:r>
              <a:rPr lang="en-US" altLang="zh-TW" sz="2000" dirty="0" err="1"/>
              <a:t>Chellappa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R</a:t>
            </a:r>
          </a:p>
          <a:p>
            <a:r>
              <a:rPr lang="de-DE" altLang="zh-TW" sz="2000" dirty="0" smtClean="0"/>
              <a:t>[2] </a:t>
            </a:r>
            <a:r>
              <a:rPr lang="en-US" altLang="zh-TW" sz="2000" dirty="0"/>
              <a:t>High Accuracy and High Robust Natural Image Segmentation Algorithm without Parameter Adjusting-- I-Fan Lu, *</a:t>
            </a:r>
            <a:r>
              <a:rPr lang="en-US" altLang="zh-TW" sz="2000" dirty="0" err="1"/>
              <a:t>Jian-Jiun</a:t>
            </a:r>
            <a:r>
              <a:rPr lang="en-US" altLang="zh-TW" sz="2000" dirty="0"/>
              <a:t> Ding, and </a:t>
            </a:r>
            <a:r>
              <a:rPr lang="en-US" altLang="zh-TW" sz="2000" dirty="0" err="1"/>
              <a:t>Hsuan</a:t>
            </a:r>
            <a:r>
              <a:rPr lang="en-US" altLang="zh-TW" sz="2000" dirty="0"/>
              <a:t>-Yi </a:t>
            </a:r>
            <a:r>
              <a:rPr lang="en-US" altLang="zh-TW" sz="2000" dirty="0" err="1" smtClean="0"/>
              <a:t>Ko</a:t>
            </a:r>
            <a:endParaRPr lang="en-US" altLang="zh-TW" sz="2000" dirty="0"/>
          </a:p>
          <a:p>
            <a:r>
              <a:rPr lang="en-US" altLang="zh-TW" sz="2000" dirty="0" smtClean="0"/>
              <a:t>[3] </a:t>
            </a:r>
            <a:r>
              <a:rPr lang="en-US" altLang="zh-TW" sz="2000" dirty="0"/>
              <a:t>Image Rendering Techniques and Depth Recovery for Light field Images-- </a:t>
            </a:r>
            <a:r>
              <a:rPr lang="en-US" altLang="zh-TW" sz="1800" dirty="0"/>
              <a:t>Shih-Chung Chuang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Jian-Jiun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Ding</a:t>
            </a:r>
            <a:endParaRPr lang="en-US" altLang="zh-TW" sz="2000" dirty="0" smtClean="0"/>
          </a:p>
          <a:p>
            <a:r>
              <a:rPr lang="en-US" altLang="zh-TW" sz="2000" dirty="0" smtClean="0"/>
              <a:t>[4] </a:t>
            </a:r>
            <a:r>
              <a:rPr lang="en-US" altLang="zh-TW" sz="2000" dirty="0"/>
              <a:t>Multilayer Image Disparity Estimation and Blending for Light Field Cameras-- Shih-Chang Chuang, </a:t>
            </a:r>
            <a:r>
              <a:rPr lang="en-US" altLang="zh-TW" sz="2000" dirty="0" err="1"/>
              <a:t>Jian-Jiun</a:t>
            </a:r>
            <a:r>
              <a:rPr lang="en-US" altLang="zh-TW" sz="2000" dirty="0"/>
              <a:t> Ding *, and Po-Jen </a:t>
            </a:r>
            <a:r>
              <a:rPr lang="en-US" altLang="zh-TW" sz="2000" dirty="0" smtClean="0"/>
              <a:t>Chen</a:t>
            </a:r>
          </a:p>
          <a:p>
            <a:r>
              <a:rPr lang="en-US" altLang="zh-TW" sz="2000" dirty="0" smtClean="0"/>
              <a:t>[5] </a:t>
            </a:r>
            <a:r>
              <a:rPr lang="en-US" altLang="zh-TW" sz="2000" dirty="0"/>
              <a:t>Adaptive Preprocessing and Combination Techniques for</a:t>
            </a:r>
          </a:p>
          <a:p>
            <a:pPr marL="0" indent="0">
              <a:buNone/>
            </a:pPr>
            <a:r>
              <a:rPr lang="en-US" altLang="zh-TW" sz="2000" dirty="0" smtClean="0"/>
              <a:t>     Light </a:t>
            </a:r>
            <a:r>
              <a:rPr lang="en-US" altLang="zh-TW" sz="2000" dirty="0"/>
              <a:t>Field Image Rendering-- </a:t>
            </a:r>
            <a:r>
              <a:rPr lang="en-US" altLang="zh-TW" sz="2000" dirty="0" err="1"/>
              <a:t>Jian-Jiun</a:t>
            </a:r>
            <a:r>
              <a:rPr lang="en-US" altLang="zh-TW" sz="2000" dirty="0"/>
              <a:t> Ding and Shih-Chang </a:t>
            </a:r>
            <a:r>
              <a:rPr lang="en-US" altLang="zh-TW" sz="2000" dirty="0" smtClean="0"/>
              <a:t>Chuang</a:t>
            </a:r>
          </a:p>
          <a:p>
            <a:r>
              <a:rPr lang="en-US" altLang="zh-TW" sz="2000" dirty="0" smtClean="0"/>
              <a:t>[6] </a:t>
            </a:r>
            <a:r>
              <a:rPr lang="en-US" altLang="zh-TW" sz="2000" dirty="0"/>
              <a:t>Morphology-Based Disparity Estimation and Rendering Algorithm for Light Field Images--</a:t>
            </a:r>
            <a:r>
              <a:rPr lang="zh-TW" altLang="en-US" sz="2000" dirty="0"/>
              <a:t> </a:t>
            </a:r>
            <a:r>
              <a:rPr lang="en-US" altLang="zh-TW" sz="2000" dirty="0" err="1"/>
              <a:t>Jian-Jiun</a:t>
            </a:r>
            <a:r>
              <a:rPr lang="en-US" altLang="zh-TW" sz="2000" dirty="0"/>
              <a:t> Ding a, </a:t>
            </a:r>
            <a:r>
              <a:rPr lang="en-US" altLang="zh-TW" sz="2000" dirty="0" err="1"/>
              <a:t>Neng-Chien</a:t>
            </a:r>
            <a:r>
              <a:rPr lang="en-US" altLang="zh-TW" sz="2000" dirty="0"/>
              <a:t> Wang a, Shih-Chang Chuang a, and Ronald Y. Chang b </a:t>
            </a:r>
            <a:endParaRPr lang="en-US" altLang="zh-TW" sz="2000" dirty="0" smtClean="0"/>
          </a:p>
          <a:p>
            <a:r>
              <a:rPr lang="en-US" altLang="zh-TW" sz="2000" dirty="0" smtClean="0"/>
              <a:t>[7] </a:t>
            </a:r>
            <a:r>
              <a:rPr lang="en-US" altLang="zh-TW" sz="2000" dirty="0"/>
              <a:t>A Two-Stage Correlation Method for Stereoscopic Depth </a:t>
            </a:r>
            <a:r>
              <a:rPr lang="en-US" altLang="zh-TW" sz="2000" dirty="0" smtClean="0"/>
              <a:t>Estimation-- </a:t>
            </a:r>
            <a:r>
              <a:rPr lang="de-DE" altLang="zh-TW" sz="2000" dirty="0"/>
              <a:t>Nils Einecke and Julian </a:t>
            </a:r>
            <a:r>
              <a:rPr lang="de-DE" altLang="zh-TW" sz="2000" dirty="0" smtClean="0"/>
              <a:t>Eggert</a:t>
            </a:r>
          </a:p>
          <a:p>
            <a:r>
              <a:rPr lang="en-US" altLang="zh-TW" sz="2000" dirty="0" smtClean="0"/>
              <a:t>[8] </a:t>
            </a:r>
            <a:r>
              <a:rPr lang="en-US" altLang="zh-TW" sz="2000" dirty="0">
                <a:hlinkClick r:id="rId2"/>
              </a:rPr>
              <a:t>http://vision.middlebury.edu/stereo/data</a:t>
            </a:r>
            <a:r>
              <a:rPr lang="en-US" altLang="zh-TW" sz="2000" dirty="0" smtClean="0">
                <a:hlinkClick r:id="rId2"/>
              </a:rPr>
              <a:t>/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28044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Feature-based and window-based algorithm</a:t>
            </a:r>
          </a:p>
          <a:p>
            <a:r>
              <a:rPr lang="en-US" altLang="zh-TW" dirty="0" smtClean="0"/>
              <a:t>Lack of feature points in small image</a:t>
            </a:r>
          </a:p>
          <a:p>
            <a:r>
              <a:rPr lang="en-US" altLang="zh-TW" dirty="0" smtClean="0"/>
              <a:t>Choose window-based algorithm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112568" cy="3472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0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Segmentation</a:t>
            </a:r>
          </a:p>
          <a:p>
            <a:pPr lvl="1"/>
            <a:r>
              <a:rPr lang="en-US" altLang="zh-TW" dirty="0" smtClean="0"/>
              <a:t>ERS and merging</a:t>
            </a:r>
            <a:endParaRPr lang="en-US" altLang="zh-TW" dirty="0"/>
          </a:p>
          <a:p>
            <a:r>
              <a:rPr lang="en-US" altLang="zh-TW" dirty="0" smtClean="0"/>
              <a:t>Matching</a:t>
            </a:r>
          </a:p>
          <a:p>
            <a:pPr lvl="1"/>
            <a:r>
              <a:rPr lang="en-US" altLang="zh-TW" dirty="0" smtClean="0"/>
              <a:t>Weighted-SAD and Weighted-NCC</a:t>
            </a:r>
          </a:p>
          <a:p>
            <a:pPr lvl="1"/>
            <a:r>
              <a:rPr lang="en-US" altLang="zh-TW" dirty="0" smtClean="0"/>
              <a:t>Binary Weighted-SAD and RGB upper limit</a:t>
            </a:r>
          </a:p>
          <a:p>
            <a:r>
              <a:rPr lang="en-US" altLang="zh-TW" dirty="0" smtClean="0"/>
              <a:t>Dilation and background limitation</a:t>
            </a:r>
            <a:endParaRPr lang="en-US" altLang="zh-TW" dirty="0" smtClean="0"/>
          </a:p>
          <a:p>
            <a:r>
              <a:rPr lang="en-US" altLang="zh-TW" dirty="0" smtClean="0"/>
              <a:t>Result</a:t>
            </a:r>
            <a:endParaRPr lang="en-US" altLang="zh-TW" dirty="0"/>
          </a:p>
          <a:p>
            <a:r>
              <a:rPr lang="en-US" altLang="zh-TW" dirty="0" smtClean="0"/>
              <a:t>Conclusion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50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Segmentation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Instead </a:t>
            </a:r>
            <a:r>
              <a:rPr lang="en-US" altLang="zh-TW" dirty="0" smtClean="0"/>
              <a:t>of traditional square-based estimation (3x3,5x5), </a:t>
            </a:r>
            <a:r>
              <a:rPr lang="en-US" altLang="zh-TW" dirty="0" smtClean="0"/>
              <a:t>we choose segmentation estimation</a:t>
            </a:r>
          </a:p>
          <a:p>
            <a:r>
              <a:rPr lang="en-US" altLang="zh-TW" dirty="0" smtClean="0"/>
              <a:t>Pixels in same object have similar disparity</a:t>
            </a:r>
          </a:p>
          <a:p>
            <a:r>
              <a:rPr lang="en-US" altLang="zh-TW" dirty="0" smtClean="0"/>
              <a:t>Better edge </a:t>
            </a:r>
            <a:r>
              <a:rPr lang="en-US" altLang="zh-TW" dirty="0" smtClean="0"/>
              <a:t>detection and less complexity</a:t>
            </a:r>
            <a:endParaRPr lang="zh-TW" altLang="en-US" dirty="0"/>
          </a:p>
          <a:p>
            <a:endParaRPr lang="en-US" altLang="zh-TW" dirty="0" smtClean="0"/>
          </a:p>
        </p:txBody>
      </p:sp>
      <p:pic>
        <p:nvPicPr>
          <p:cNvPr id="4099" name="Picture 3" descr="D:\master1\ERS_Fmerge\result\ERS_Fmerge_demo_v1\106024_256_ERS_merge_final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37648"/>
            <a:ext cx="3744416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master1\ERS_Fmerge\result\ERS_Fmerge_demo_v1\106024_2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7649"/>
            <a:ext cx="3744416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683568" y="5301208"/>
            <a:ext cx="1080120" cy="1557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4048" y="5301208"/>
            <a:ext cx="1080120" cy="1557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727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Segmentation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Entropy Rate </a:t>
            </a:r>
            <a:r>
              <a:rPr lang="en-US" altLang="zh-TW" dirty="0" err="1"/>
              <a:t>Superpixel</a:t>
            </a:r>
            <a:r>
              <a:rPr lang="en-US" altLang="zh-TW" dirty="0"/>
              <a:t> </a:t>
            </a:r>
            <a:r>
              <a:rPr lang="en-US" altLang="zh-TW" dirty="0" smtClean="0"/>
              <a:t>Segmentation(ERS)[1]</a:t>
            </a:r>
          </a:p>
          <a:p>
            <a:pPr lvl="1"/>
            <a:r>
              <a:rPr lang="en-US" altLang="zh-TW" dirty="0" smtClean="0"/>
              <a:t>Graph-based segmentation</a:t>
            </a:r>
          </a:p>
          <a:p>
            <a:pPr lvl="1"/>
            <a:r>
              <a:rPr lang="en-US" altLang="zh-TW" dirty="0" smtClean="0"/>
              <a:t>Consider each pixel as a node and there are roads between nodes</a:t>
            </a:r>
          </a:p>
          <a:p>
            <a:r>
              <a:rPr lang="en-US" altLang="zh-TW" dirty="0" smtClean="0"/>
              <a:t>Wake randomly between pixel and pixel to form a cluster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4" name="Picture 2" descr="C:\Users\Recluse\Desktop\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1" b="14575"/>
          <a:stretch/>
        </p:blipFill>
        <p:spPr bwMode="auto">
          <a:xfrm>
            <a:off x="934229" y="4797152"/>
            <a:ext cx="5509979" cy="17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8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Segmentation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Function: </a:t>
            </a:r>
          </a:p>
          <a:p>
            <a:pPr marL="0" indent="0">
              <a:buNone/>
            </a:pPr>
            <a:r>
              <a:rPr lang="en-US" altLang="zh-TW" dirty="0" smtClean="0"/>
              <a:t>max H(A)+B(A)</a:t>
            </a:r>
            <a:endParaRPr lang="en-US" altLang="zh-TW" dirty="0"/>
          </a:p>
          <a:p>
            <a:r>
              <a:rPr lang="en-US" altLang="zh-TW" dirty="0" smtClean="0"/>
              <a:t>H(A) tends to make homogeneous segmentation</a:t>
            </a:r>
          </a:p>
          <a:p>
            <a:pPr lvl="1"/>
            <a:r>
              <a:rPr lang="en-US" altLang="zh-TW" dirty="0" smtClean="0"/>
              <a:t>Similar and average</a:t>
            </a:r>
          </a:p>
          <a:p>
            <a:r>
              <a:rPr lang="en-US" altLang="zh-TW" dirty="0" smtClean="0"/>
              <a:t>B(A) tends to make segmentations similar sizes </a:t>
            </a:r>
          </a:p>
          <a:p>
            <a:r>
              <a:rPr lang="en-US" altLang="zh-TW" dirty="0" smtClean="0"/>
              <a:t>Irregular shape, changeable </a:t>
            </a:r>
            <a:r>
              <a:rPr lang="en-US" altLang="zh-TW" dirty="0" err="1" smtClean="0"/>
              <a:t>superpixels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479863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Segmentation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ERS and merging[2]</a:t>
            </a:r>
            <a:endParaRPr lang="zh-TW" altLang="en-US" dirty="0"/>
          </a:p>
          <a:p>
            <a:r>
              <a:rPr lang="en-US" altLang="zh-TW" dirty="0" smtClean="0"/>
              <a:t>After </a:t>
            </a:r>
            <a:r>
              <a:rPr lang="en-US" altLang="zh-TW" dirty="0" smtClean="0"/>
              <a:t>experiment, </a:t>
            </a:r>
            <a:r>
              <a:rPr lang="en-US" altLang="zh-TW" dirty="0" smtClean="0"/>
              <a:t>ERS without further </a:t>
            </a:r>
            <a:r>
              <a:rPr lang="en-US" altLang="zh-TW" dirty="0" smtClean="0"/>
              <a:t>merging can reach better result</a:t>
            </a:r>
          </a:p>
          <a:p>
            <a:pPr marL="0" indent="0">
              <a:buNone/>
            </a:pPr>
            <a:r>
              <a:rPr lang="en-US" altLang="zh-TW" dirty="0" smtClean="0"/>
              <a:t>   </a:t>
            </a:r>
          </a:p>
          <a:p>
            <a:endParaRPr lang="zh-TW" altLang="en-US" dirty="0"/>
          </a:p>
        </p:txBody>
      </p:sp>
      <p:pic>
        <p:nvPicPr>
          <p:cNvPr id="4" name="Picture 3" descr="D:\master1\ERS_Fmerge\result\ERS_Fmerge_demo_v1\106024_256_ERS_merge_final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93029"/>
            <a:ext cx="3744416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master1\ERS_Fmerge\result\ERS_Fmerge_demo_v1\106024_256_ERSgen_200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00" y="3692176"/>
            <a:ext cx="3745440" cy="31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9552" y="334770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With merging                                                 Without merging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5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4264</TotalTime>
  <Words>1361</Words>
  <Application>Microsoft Office PowerPoint</Application>
  <PresentationFormat>如螢幕大小 (4:3)</PresentationFormat>
  <Paragraphs>278</Paragraphs>
  <Slides>30</Slides>
  <Notes>8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2" baseType="lpstr">
      <vt:lpstr>流線</vt:lpstr>
      <vt:lpstr>Equation.DSMT4</vt:lpstr>
      <vt:lpstr>Disparity estimation based on segmentation </vt:lpstr>
      <vt:lpstr>Outline</vt:lpstr>
      <vt:lpstr>Introduction</vt:lpstr>
      <vt:lpstr>Introduction</vt:lpstr>
      <vt:lpstr>Outline</vt:lpstr>
      <vt:lpstr>Segmentation</vt:lpstr>
      <vt:lpstr>Segmentation</vt:lpstr>
      <vt:lpstr>Segmentation</vt:lpstr>
      <vt:lpstr>Segmentation</vt:lpstr>
      <vt:lpstr>Segmentation</vt:lpstr>
      <vt:lpstr>Outline</vt:lpstr>
      <vt:lpstr>Matching</vt:lpstr>
      <vt:lpstr>Matching</vt:lpstr>
      <vt:lpstr>Matching</vt:lpstr>
      <vt:lpstr>Matching</vt:lpstr>
      <vt:lpstr>Matching</vt:lpstr>
      <vt:lpstr>Matching</vt:lpstr>
      <vt:lpstr>Matching</vt:lpstr>
      <vt:lpstr>Outline</vt:lpstr>
      <vt:lpstr>Dilation</vt:lpstr>
      <vt:lpstr>Dilation</vt:lpstr>
      <vt:lpstr>Background limitation</vt:lpstr>
      <vt:lpstr>Outline</vt:lpstr>
      <vt:lpstr>Result</vt:lpstr>
      <vt:lpstr>Result</vt:lpstr>
      <vt:lpstr>Result</vt:lpstr>
      <vt:lpstr>Result</vt:lpstr>
      <vt:lpstr>Outline</vt:lpstr>
      <vt:lpstr>Conclusion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Disparity estimation for light field</dc:title>
  <dc:creator>shepherd0120</dc:creator>
  <cp:lastModifiedBy>shepherd0120</cp:lastModifiedBy>
  <cp:revision>239</cp:revision>
  <dcterms:created xsi:type="dcterms:W3CDTF">2016-07-21T04:23:54Z</dcterms:created>
  <dcterms:modified xsi:type="dcterms:W3CDTF">2016-09-08T07:58:41Z</dcterms:modified>
</cp:coreProperties>
</file>